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61" r:id="rId5"/>
    <p:sldId id="263" r:id="rId6"/>
    <p:sldId id="274" r:id="rId7"/>
    <p:sldId id="267" r:id="rId8"/>
    <p:sldId id="269" r:id="rId9"/>
    <p:sldId id="275" r:id="rId10"/>
    <p:sldId id="266" r:id="rId11"/>
    <p:sldId id="273" r:id="rId12"/>
    <p:sldId id="276" r:id="rId13"/>
    <p:sldId id="277" r:id="rId14"/>
    <p:sldId id="264" r:id="rId15"/>
  </p:sldIdLst>
  <p:sldSz cx="9144000" cy="5715000" type="screen16x10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18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09" autoAdjust="0"/>
    <p:restoredTop sz="97166"/>
  </p:normalViewPr>
  <p:slideViewPr>
    <p:cSldViewPr snapToGrid="0">
      <p:cViewPr>
        <p:scale>
          <a:sx n="189" d="100"/>
          <a:sy n="189" d="100"/>
        </p:scale>
        <p:origin x="96" y="552"/>
      </p:cViewPr>
      <p:guideLst>
        <p:guide pos="2880"/>
        <p:guide orient="horz" pos="180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2/27/16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2/27/16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22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9144002" cy="5715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0384" y="1591122"/>
            <a:ext cx="7203233" cy="281940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0384" y="4527137"/>
            <a:ext cx="7203233" cy="381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500" b="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971550" y="4411813"/>
            <a:ext cx="72009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2/27/16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06985" y="408214"/>
            <a:ext cx="1265465" cy="441778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1549" y="408214"/>
            <a:ext cx="5690508" cy="441778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2/27/16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19878"/>
            <a:ext cx="8230944" cy="95198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51001"/>
            <a:ext cx="8230944" cy="31749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2/27/16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9144002" cy="5715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0" y="2117977"/>
            <a:ext cx="7200900" cy="22860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450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4526280"/>
            <a:ext cx="7200900" cy="3810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971550" y="4411813"/>
            <a:ext cx="7200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51000"/>
            <a:ext cx="3943350" cy="3175001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43450" y="1651000"/>
            <a:ext cx="3942060" cy="3175001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2/27/16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15269"/>
            <a:ext cx="3943350" cy="53445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5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86428"/>
            <a:ext cx="3943350" cy="273957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43450" y="1515269"/>
            <a:ext cx="3942060" cy="53445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5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43450" y="2086428"/>
            <a:ext cx="3942060" cy="273957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2/27/16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2/27/16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9144002" cy="5715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2/27/16</a:t>
            </a:fld>
            <a:endParaRPr lang="en-US"/>
          </a:p>
        </p:txBody>
      </p: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9144002" cy="5715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5486400" cy="5715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4864" y="476250"/>
            <a:ext cx="2743200" cy="1220157"/>
          </a:xfrm>
        </p:spPr>
        <p:txBody>
          <a:bodyPr anchor="b">
            <a:normAutofit/>
          </a:bodyPr>
          <a:lstStyle>
            <a:lvl1pPr>
              <a:defRPr sz="195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398" y="476250"/>
            <a:ext cx="4663440" cy="4762500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4864" y="2009569"/>
            <a:ext cx="2743200" cy="2894970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5933581" y="1855391"/>
            <a:ext cx="274448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F629-ECA2-4CF3-B790-9D9BDED98269}" type="datetime1">
              <a:rPr lang="en-US" smtClean="0"/>
              <a:t>2/27/16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9144002" cy="5715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5486400" cy="5715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309" y="-133"/>
            <a:ext cx="5486400" cy="5715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5942317" y="2413000"/>
            <a:ext cx="274448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2170" y="480060"/>
            <a:ext cx="2743200" cy="1828800"/>
          </a:xfrm>
        </p:spPr>
        <p:txBody>
          <a:bodyPr anchor="b">
            <a:normAutofit/>
          </a:bodyPr>
          <a:lstStyle>
            <a:lvl1pPr>
              <a:defRPr sz="195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2170" y="2499360"/>
            <a:ext cx="2743200" cy="1905000"/>
          </a:xfrm>
        </p:spPr>
        <p:txBody>
          <a:bodyPr/>
          <a:lstStyle>
            <a:lvl1pPr marL="0" indent="0">
              <a:spcBef>
                <a:spcPts val="900"/>
              </a:spcBef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0"/>
            <a:ext cx="9144002" cy="5715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19878"/>
            <a:ext cx="8228310" cy="951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51001"/>
            <a:ext cx="8228310" cy="3174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70531" y="5241399"/>
            <a:ext cx="724460" cy="185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t>2/27/16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1" y="5241399"/>
            <a:ext cx="4596023" cy="185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98983" y="5241399"/>
            <a:ext cx="689162" cy="185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457200" y="5143500"/>
            <a:ext cx="82296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1350"/>
        </a:spcBef>
        <a:buClr>
          <a:schemeClr val="accent1"/>
        </a:buClr>
        <a:buSzPct val="100000"/>
        <a:buFont typeface="Arial" pitchFamily="34" charset="0"/>
        <a:buChar char="▪"/>
        <a:defRPr sz="15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900"/>
        </a:spcBef>
        <a:buClr>
          <a:schemeClr val="accent1"/>
        </a:buClr>
        <a:buSzPct val="100000"/>
        <a:buFont typeface="Arial" pitchFamily="34" charset="0"/>
        <a:buChar char="▪"/>
        <a:defRPr sz="135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514350" indent="-134541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685800" indent="-13716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05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857250" indent="-134541" algn="l" defTabSz="685800" rtl="0" eaLnBrk="1" latinLnBrk="0" hangingPunct="1">
        <a:lnSpc>
          <a:spcPct val="90000"/>
        </a:lnSpc>
        <a:spcBef>
          <a:spcPts val="450"/>
        </a:spcBef>
        <a:buClr>
          <a:schemeClr val="accent1"/>
        </a:buClr>
        <a:buSzPct val="100000"/>
        <a:buFont typeface="Arial" pitchFamily="34" charset="0"/>
        <a:buChar char="▪"/>
        <a:defRPr sz="105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1028700" indent="-137160" algn="l" defTabSz="685800" rtl="0" eaLnBrk="1" latinLnBrk="0" hangingPunct="1">
        <a:lnSpc>
          <a:spcPct val="90000"/>
        </a:lnSpc>
        <a:spcBef>
          <a:spcPts val="450"/>
        </a:spcBef>
        <a:buClr>
          <a:schemeClr val="accent1"/>
        </a:buClr>
        <a:buSzPct val="100000"/>
        <a:buFont typeface="Arial" pitchFamily="34" charset="0"/>
        <a:buChar char="▪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1200150" indent="-134541" algn="l" defTabSz="685800" rtl="0" eaLnBrk="1" latinLnBrk="0" hangingPunct="1">
        <a:lnSpc>
          <a:spcPct val="90000"/>
        </a:lnSpc>
        <a:spcBef>
          <a:spcPts val="450"/>
        </a:spcBef>
        <a:buClr>
          <a:schemeClr val="accent1"/>
        </a:buClr>
        <a:buSzPct val="100000"/>
        <a:buFont typeface="Arial" pitchFamily="34" charset="0"/>
        <a:buChar char="▪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685800" rtl="0" eaLnBrk="1" latinLnBrk="0" hangingPunct="1">
        <a:lnSpc>
          <a:spcPct val="90000"/>
        </a:lnSpc>
        <a:spcBef>
          <a:spcPts val="450"/>
        </a:spcBef>
        <a:buClr>
          <a:schemeClr val="accent1"/>
        </a:buClr>
        <a:buSzPct val="100000"/>
        <a:buFont typeface="Arial" pitchFamily="34" charset="0"/>
        <a:buChar char="▪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indent="-134541" algn="l" defTabSz="685800" rtl="0" eaLnBrk="1" latinLnBrk="0" hangingPunct="1">
        <a:lnSpc>
          <a:spcPct val="90000"/>
        </a:lnSpc>
        <a:spcBef>
          <a:spcPts val="450"/>
        </a:spcBef>
        <a:buClr>
          <a:schemeClr val="accent1"/>
        </a:buClr>
        <a:buSzPct val="100000"/>
        <a:buFont typeface="Arial" pitchFamily="34" charset="0"/>
        <a:buChar char="▪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0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cdn1.raywenderlich.com/wp-content/uploads/2014/06/RW-Swift-Cheatsheet-0_5.pdf" TargetMode="External"/><Relationship Id="rId4" Type="http://schemas.openxmlformats.org/officeDocument/2006/relationships/hyperlink" Target="mailto:kloc@ucmerced.edu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developer.apple.com/library/ios/documentation/Swift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iOS </a:t>
            </a:r>
            <a:r>
              <a:rPr lang="en-US" dirty="0" smtClean="0"/>
              <a:t>Development </a:t>
            </a:r>
            <a:r>
              <a:rPr lang="en-US" dirty="0" smtClean="0"/>
              <a:t>Workshop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UC Merced ACM; Kalvin </a:t>
            </a:r>
            <a:r>
              <a:rPr lang="en-US" dirty="0" err="1" smtClean="0"/>
              <a:t>Loc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837" y="336179"/>
            <a:ext cx="1600200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6964" y="828383"/>
            <a:ext cx="171902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 smtClean="0"/>
              <a:t>📱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go from 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6406" y="1656735"/>
            <a:ext cx="5111228" cy="3174999"/>
          </a:xfrm>
        </p:spPr>
        <p:txBody>
          <a:bodyPr>
            <a:normAutofit/>
          </a:bodyPr>
          <a:lstStyle/>
          <a:p>
            <a:r>
              <a:rPr lang="en-US" sz="1600" dirty="0" smtClean="0"/>
              <a:t>iOS Human Interface Guideline</a:t>
            </a:r>
          </a:p>
          <a:p>
            <a:r>
              <a:rPr lang="en-US" sz="1600" dirty="0" smtClean="0"/>
              <a:t>Auto Layout – Dynamic view size and layout based on constraints</a:t>
            </a:r>
          </a:p>
          <a:p>
            <a:r>
              <a:rPr lang="en-US" sz="1600" dirty="0" smtClean="0"/>
              <a:t>Grand Central Dispatch – Multi-threading!</a:t>
            </a:r>
          </a:p>
          <a:p>
            <a:r>
              <a:rPr lang="en-US" sz="1600" dirty="0" smtClean="0"/>
              <a:t>Objective-C</a:t>
            </a:r>
          </a:p>
          <a:p>
            <a:r>
              <a:rPr lang="en-US" sz="1600" dirty="0" smtClean="0"/>
              <a:t>Make applications!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052" y="1445825"/>
            <a:ext cx="2409158" cy="309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28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9878"/>
            <a:ext cx="3943350" cy="951988"/>
          </a:xfrm>
        </p:spPr>
        <p:txBody>
          <a:bodyPr/>
          <a:lstStyle/>
          <a:p>
            <a:r>
              <a:rPr lang="en-US" dirty="0" smtClean="0"/>
              <a:t>iOS Dev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51000"/>
            <a:ext cx="4286250" cy="346560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Apple Swift Programming Guide</a:t>
            </a:r>
          </a:p>
          <a:p>
            <a:pPr lvl="1"/>
            <a:r>
              <a:rPr lang="en-US" dirty="0" smtClean="0">
                <a:hlinkClick r:id="rId2"/>
              </a:rPr>
              <a:t>developer.apple.com/library/ios/documentation/Swift</a:t>
            </a:r>
            <a:endParaRPr lang="en-US" dirty="0" smtClean="0"/>
          </a:p>
          <a:p>
            <a:r>
              <a:rPr lang="en-US" dirty="0" err="1" smtClean="0"/>
              <a:t>Github</a:t>
            </a:r>
            <a:r>
              <a:rPr lang="en-US" dirty="0" smtClean="0"/>
              <a:t> Swift Style Guide</a:t>
            </a:r>
          </a:p>
          <a:p>
            <a:pPr lvl="1"/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github</a:t>
            </a:r>
            <a:r>
              <a:rPr lang="en-US" dirty="0" smtClean="0"/>
              <a:t>/swift-style-guide</a:t>
            </a:r>
          </a:p>
          <a:p>
            <a:r>
              <a:rPr lang="en-US" sz="1700" u="sng" dirty="0" smtClean="0"/>
              <a:t>Awesome Swift (Cool open sourced Swift stuff!)</a:t>
            </a:r>
          </a:p>
          <a:p>
            <a:pPr lvl="1"/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matteocrippa</a:t>
            </a:r>
            <a:r>
              <a:rPr lang="en-US" dirty="0" smtClean="0"/>
              <a:t>/awesome-swift</a:t>
            </a:r>
          </a:p>
          <a:p>
            <a:r>
              <a:rPr lang="en-US" dirty="0"/>
              <a:t>Little Bits of Cocoa</a:t>
            </a:r>
          </a:p>
          <a:p>
            <a:pPr lvl="1"/>
            <a:r>
              <a:rPr lang="en-US" dirty="0" err="1" smtClean="0"/>
              <a:t>littlebitesofcocoa.com</a:t>
            </a:r>
            <a:endParaRPr lang="en-US" dirty="0" smtClean="0"/>
          </a:p>
          <a:p>
            <a:r>
              <a:rPr lang="en-US" dirty="0" smtClean="0"/>
              <a:t>Swift Syntax Cheat Sheet</a:t>
            </a:r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cdn1.raywenderlich.com/wp-content/uploads/2014/06/RW-Swift-Cheatsheet-0_5.pdf</a:t>
            </a:r>
            <a:endParaRPr lang="en-US" dirty="0" smtClean="0"/>
          </a:p>
          <a:p>
            <a:r>
              <a:rPr lang="en-US" dirty="0" err="1" smtClean="0"/>
              <a:t>RayWenderlich.com</a:t>
            </a:r>
            <a:r>
              <a:rPr lang="en-US" dirty="0" smtClean="0"/>
              <a:t>, </a:t>
            </a:r>
            <a:r>
              <a:rPr lang="en-US" dirty="0" err="1" smtClean="0"/>
              <a:t>AppCoda.com</a:t>
            </a:r>
            <a:r>
              <a:rPr lang="en-US" dirty="0" smtClean="0"/>
              <a:t>,</a:t>
            </a:r>
            <a:r>
              <a:rPr lang="is-IS" dirty="0" smtClean="0"/>
              <a:t>… etc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Kalvin </a:t>
            </a:r>
            <a:r>
              <a:rPr lang="en-US" dirty="0" err="1" smtClean="0"/>
              <a:t>Loc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kloc@ucmerced.edu</a:t>
            </a:r>
            <a:endParaRPr lang="en-US" dirty="0" smtClean="0"/>
          </a:p>
          <a:p>
            <a:r>
              <a:rPr lang="en-US" dirty="0" err="1"/>
              <a:t>g</a:t>
            </a:r>
            <a:r>
              <a:rPr lang="en-US" dirty="0" err="1" smtClean="0"/>
              <a:t>ithub.com</a:t>
            </a:r>
            <a:r>
              <a:rPr lang="en-US" dirty="0" smtClean="0"/>
              <a:t>/kalvin126</a:t>
            </a:r>
          </a:p>
          <a:p>
            <a:r>
              <a:rPr lang="en-US" dirty="0" err="1"/>
              <a:t>l</a:t>
            </a:r>
            <a:r>
              <a:rPr lang="en-US" dirty="0" err="1" smtClean="0"/>
              <a:t>inkedin.com</a:t>
            </a:r>
            <a:r>
              <a:rPr lang="en-US" dirty="0" smtClean="0"/>
              <a:t>/in/</a:t>
            </a:r>
            <a:r>
              <a:rPr lang="en-US" dirty="0" err="1" smtClean="0"/>
              <a:t>kalvinloc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400550" y="419878"/>
            <a:ext cx="3943350" cy="951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 smtClean="0"/>
              <a:t>Me</a:t>
            </a:r>
          </a:p>
        </p:txBody>
      </p:sp>
    </p:spTree>
    <p:extLst>
      <p:ext uri="{BB962C8B-B14F-4D97-AF65-F5344CB8AC3E}">
        <p14:creationId xmlns:p14="http://schemas.microsoft.com/office/powerpoint/2010/main" val="33487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Kalvin </a:t>
            </a:r>
            <a:r>
              <a:rPr lang="en-US" dirty="0" err="1" smtClean="0"/>
              <a:t>Loc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4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 year CSE student @ UC Merced</a:t>
            </a:r>
          </a:p>
          <a:p>
            <a:r>
              <a:rPr lang="en-US" sz="1800" dirty="0" smtClean="0"/>
              <a:t>Started learning iOS development in 2</a:t>
            </a:r>
            <a:r>
              <a:rPr lang="en-US" sz="1800" baseline="30000" dirty="0" smtClean="0"/>
              <a:t>nd</a:t>
            </a:r>
            <a:r>
              <a:rPr lang="en-US" sz="1800" dirty="0" smtClean="0"/>
              <a:t> Year; 2014</a:t>
            </a:r>
          </a:p>
          <a:p>
            <a:pPr lvl="1"/>
            <a:r>
              <a:rPr lang="en-US" sz="1800" dirty="0" smtClean="0"/>
              <a:t>First iOS project in CSE 165: Intro to OOP</a:t>
            </a:r>
          </a:p>
        </p:txBody>
      </p:sp>
    </p:spTree>
    <p:extLst>
      <p:ext uri="{BB962C8B-B14F-4D97-AF65-F5344CB8AC3E}">
        <p14:creationId xmlns:p14="http://schemas.microsoft.com/office/powerpoint/2010/main" val="107063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Pokémon!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2787" y="1651001"/>
            <a:ext cx="5205358" cy="3174999"/>
          </a:xfrm>
        </p:spPr>
        <p:txBody>
          <a:bodyPr>
            <a:normAutofit/>
          </a:bodyPr>
          <a:lstStyle/>
          <a:p>
            <a:r>
              <a:rPr lang="en-US" sz="1800" dirty="0" smtClean="0"/>
              <a:t>Lets create a </a:t>
            </a:r>
            <a:r>
              <a:rPr lang="en-US" sz="1800" dirty="0" err="1" smtClean="0"/>
              <a:t>Pokédex</a:t>
            </a:r>
            <a:r>
              <a:rPr lang="en-US" sz="1800" dirty="0" smtClean="0"/>
              <a:t> App!</a:t>
            </a:r>
          </a:p>
          <a:p>
            <a:pPr lvl="1"/>
            <a:r>
              <a:rPr lang="en-US" sz="1800" dirty="0" smtClean="0"/>
              <a:t>Show all 700+ </a:t>
            </a:r>
            <a:r>
              <a:rPr lang="en-US" sz="1800" dirty="0" err="1" smtClean="0"/>
              <a:t>pokémon</a:t>
            </a:r>
            <a:endParaRPr lang="en-US" sz="1800" dirty="0" smtClean="0"/>
          </a:p>
          <a:p>
            <a:pPr lvl="1"/>
            <a:r>
              <a:rPr lang="en-US" sz="1800" dirty="0" smtClean="0"/>
              <a:t>Get information about each </a:t>
            </a:r>
            <a:r>
              <a:rPr lang="en-US" sz="1800" dirty="0" err="1" smtClean="0"/>
              <a:t>pokémon</a:t>
            </a:r>
            <a:endParaRPr lang="en-US" sz="1800" dirty="0" smtClean="0"/>
          </a:p>
          <a:p>
            <a:pPr lvl="2"/>
            <a:r>
              <a:rPr lang="en-US" sz="1800" dirty="0" smtClean="0"/>
              <a:t>HP/ATK/DEF/Weight/</a:t>
            </a:r>
            <a:r>
              <a:rPr lang="en-US" sz="1800" dirty="0" err="1" smtClean="0"/>
              <a:t>etc</a:t>
            </a:r>
            <a:r>
              <a:rPr lang="is-IS" sz="1800" dirty="0" smtClean="0"/>
              <a:t>…</a:t>
            </a:r>
          </a:p>
          <a:p>
            <a:pPr lvl="2"/>
            <a:r>
              <a:rPr lang="is-IS" sz="1800" dirty="0" smtClean="0"/>
              <a:t>Descriptions from various games</a:t>
            </a:r>
          </a:p>
          <a:p>
            <a:pPr lvl="2"/>
            <a:r>
              <a:rPr lang="en-US" sz="1800" dirty="0" smtClean="0"/>
              <a:t>Sprites</a:t>
            </a:r>
          </a:p>
          <a:p>
            <a:pPr lvl="2"/>
            <a:r>
              <a:rPr lang="en-US" sz="1800" dirty="0" smtClean="0"/>
              <a:t>Abilities</a:t>
            </a:r>
          </a:p>
          <a:p>
            <a:pPr lvl="2"/>
            <a:r>
              <a:rPr lang="en-US" sz="1800" dirty="0" smtClean="0"/>
              <a:t>Moves</a:t>
            </a:r>
          </a:p>
          <a:p>
            <a:r>
              <a:rPr lang="en-US" sz="1950" dirty="0" err="1" smtClean="0"/>
              <a:t>Pokeapi.co</a:t>
            </a:r>
            <a:r>
              <a:rPr lang="en-US" sz="1950" dirty="0" smtClean="0"/>
              <a:t> &amp; </a:t>
            </a:r>
            <a:r>
              <a:rPr lang="en-US" sz="1950" dirty="0" err="1" smtClean="0"/>
              <a:t>SwiftyPoké</a:t>
            </a:r>
            <a:endParaRPr lang="en-US" sz="1950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91" y="1651001"/>
            <a:ext cx="2529185" cy="25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76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>
                <a:latin typeface="Helvetica Neue" charset="0"/>
                <a:ea typeface="Helvetica Neue" charset="0"/>
                <a:cs typeface="Helvetica Neue" charset="0"/>
              </a:rPr>
              <a:t>📱iOS</a:t>
            </a:r>
            <a:endParaRPr lang="en-US" sz="4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6134" y="1651001"/>
            <a:ext cx="5182009" cy="3174999"/>
          </a:xfrm>
        </p:spPr>
        <p:txBody>
          <a:bodyPr>
            <a:noAutofit/>
          </a:bodyPr>
          <a:lstStyle/>
          <a:p>
            <a:r>
              <a:rPr lang="en-US" sz="1800" dirty="0" smtClean="0"/>
              <a:t>Developed on </a:t>
            </a:r>
            <a:r>
              <a:rPr lang="en-US" sz="1800" dirty="0" smtClean="0"/>
              <a:t>🖥 OS </a:t>
            </a:r>
            <a:r>
              <a:rPr lang="en-US" sz="1800" dirty="0" smtClean="0"/>
              <a:t>X exclusively (officially)</a:t>
            </a:r>
          </a:p>
          <a:p>
            <a:r>
              <a:rPr lang="en-US" sz="1800" dirty="0" smtClean="0"/>
              <a:t>Tools</a:t>
            </a:r>
          </a:p>
          <a:p>
            <a:pPr lvl="1"/>
            <a:r>
              <a:rPr lang="en-US" sz="1800" dirty="0" err="1" smtClean="0"/>
              <a:t>Xcode</a:t>
            </a:r>
            <a:r>
              <a:rPr lang="en-US" sz="1800" dirty="0" smtClean="0"/>
              <a:t> 7.2.1</a:t>
            </a:r>
          </a:p>
          <a:p>
            <a:pPr lvl="2"/>
            <a:r>
              <a:rPr lang="en-US" sz="1600" dirty="0" smtClean="0"/>
              <a:t>Simulator, Instruments</a:t>
            </a:r>
            <a:r>
              <a:rPr lang="is-IS" sz="1600" dirty="0" smtClean="0"/>
              <a:t>…</a:t>
            </a:r>
            <a:endParaRPr lang="en-US" sz="1600" dirty="0" smtClean="0"/>
          </a:p>
          <a:p>
            <a:r>
              <a:rPr lang="en-US" sz="1800" dirty="0" smtClean="0"/>
              <a:t>Cocoa / Cocoa Touch</a:t>
            </a:r>
          </a:p>
          <a:p>
            <a:r>
              <a:rPr lang="en-US" sz="1800" dirty="0" smtClean="0"/>
              <a:t>Programming Language</a:t>
            </a:r>
          </a:p>
          <a:p>
            <a:pPr lvl="1"/>
            <a:r>
              <a:rPr lang="en-US" sz="1600" dirty="0" smtClean="0"/>
              <a:t>C</a:t>
            </a:r>
          </a:p>
          <a:p>
            <a:pPr lvl="1"/>
            <a:r>
              <a:rPr lang="en-US" sz="1600" dirty="0" smtClean="0"/>
              <a:t>Objective-C</a:t>
            </a:r>
          </a:p>
          <a:p>
            <a:pPr lvl="1"/>
            <a:r>
              <a:rPr lang="en-US" sz="1600" dirty="0" smtClean="0"/>
              <a:t>Swift</a:t>
            </a:r>
          </a:p>
          <a:p>
            <a:pPr lvl="1"/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635" y="1651001"/>
            <a:ext cx="2181411" cy="218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1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Swift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35327" y="1651000"/>
            <a:ext cx="2298310" cy="229831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6134" y="1651000"/>
            <a:ext cx="5179375" cy="3175001"/>
          </a:xfrm>
        </p:spPr>
        <p:txBody>
          <a:bodyPr>
            <a:noAutofit/>
          </a:bodyPr>
          <a:lstStyle/>
          <a:p>
            <a:r>
              <a:rPr lang="en-US" sz="1800" dirty="0" smtClean="0"/>
              <a:t>First appeared June 2014; WWDC</a:t>
            </a:r>
          </a:p>
          <a:p>
            <a:r>
              <a:rPr lang="en-US" sz="1800" dirty="0" smtClean="0"/>
              <a:t>Influenced by C#, Python, Ruby, Objective-C, Haskell</a:t>
            </a:r>
            <a:r>
              <a:rPr lang="is-IS" sz="1800" dirty="0" smtClean="0"/>
              <a:t>…</a:t>
            </a:r>
          </a:p>
          <a:p>
            <a:r>
              <a:rPr lang="is-IS" sz="1800" dirty="0" smtClean="0"/>
              <a:t>Features</a:t>
            </a:r>
          </a:p>
          <a:p>
            <a:pPr lvl="1"/>
            <a:r>
              <a:rPr lang="is-IS" sz="1800" dirty="0" smtClean="0"/>
              <a:t>Safety</a:t>
            </a:r>
          </a:p>
          <a:p>
            <a:pPr lvl="1"/>
            <a:r>
              <a:rPr lang="is-IS" sz="1800" dirty="0" smtClean="0"/>
              <a:t>Optionals</a:t>
            </a:r>
          </a:p>
          <a:p>
            <a:pPr lvl="1"/>
            <a:r>
              <a:rPr lang="is-IS" sz="1800" dirty="0" smtClean="0"/>
              <a:t>Protocol Oriented</a:t>
            </a:r>
          </a:p>
          <a:p>
            <a:pPr lvl="1"/>
            <a:r>
              <a:rPr lang="is-IS" sz="1800" dirty="0" smtClean="0"/>
              <a:t>💠 Pretty! 💎</a:t>
            </a:r>
          </a:p>
        </p:txBody>
      </p:sp>
    </p:spTree>
    <p:extLst>
      <p:ext uri="{BB962C8B-B14F-4D97-AF65-F5344CB8AC3E}">
        <p14:creationId xmlns:p14="http://schemas.microsoft.com/office/powerpoint/2010/main" val="1583003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Cocoa Touch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2959" y="1651001"/>
            <a:ext cx="5111227" cy="3405093"/>
          </a:xfrm>
        </p:spPr>
        <p:txBody>
          <a:bodyPr>
            <a:normAutofit/>
          </a:bodyPr>
          <a:lstStyle/>
          <a:p>
            <a:r>
              <a:rPr lang="en-US" sz="1800" dirty="0" smtClean="0"/>
              <a:t>Apple created API/Framework for iOS / </a:t>
            </a:r>
            <a:r>
              <a:rPr lang="en-US" sz="1800" dirty="0" err="1" smtClean="0"/>
              <a:t>tvOS</a:t>
            </a:r>
            <a:endParaRPr lang="en-US" sz="1800" dirty="0" smtClean="0"/>
          </a:p>
          <a:p>
            <a:pPr lvl="1"/>
            <a:r>
              <a:rPr lang="en-US" sz="1650" dirty="0" smtClean="0"/>
              <a:t>Stems from Cocoa (OS X)</a:t>
            </a:r>
          </a:p>
          <a:p>
            <a:r>
              <a:rPr lang="en-US" sz="1800" dirty="0" smtClean="0"/>
              <a:t>Some Cocoa Frameworks:</a:t>
            </a:r>
          </a:p>
          <a:p>
            <a:pPr lvl="1"/>
            <a:r>
              <a:rPr lang="en-US" sz="1600" dirty="0" err="1" smtClean="0"/>
              <a:t>CoreImage</a:t>
            </a:r>
            <a:r>
              <a:rPr lang="en-US" sz="1600" dirty="0" smtClean="0"/>
              <a:t> (image processing)</a:t>
            </a:r>
          </a:p>
          <a:p>
            <a:pPr lvl="2"/>
            <a:r>
              <a:rPr lang="en-US" sz="1600" dirty="0" smtClean="0"/>
              <a:t>Face Detection/QR/Text (</a:t>
            </a:r>
            <a:r>
              <a:rPr lang="en-US" sz="1600" dirty="0" err="1" smtClean="0"/>
              <a:t>CIDetector</a:t>
            </a:r>
            <a:r>
              <a:rPr lang="en-US" sz="1600" dirty="0" smtClean="0"/>
              <a:t>)</a:t>
            </a:r>
          </a:p>
          <a:p>
            <a:pPr lvl="1"/>
            <a:r>
              <a:rPr lang="en-US" sz="1600" dirty="0" err="1" smtClean="0"/>
              <a:t>AVFoundation</a:t>
            </a:r>
            <a:endParaRPr lang="en-US" sz="1600" dirty="0" smtClean="0"/>
          </a:p>
          <a:p>
            <a:pPr lvl="2"/>
            <a:r>
              <a:rPr lang="en-US" sz="1600" dirty="0" err="1" smtClean="0"/>
              <a:t>AVSpeechSynthesizer</a:t>
            </a:r>
            <a:endParaRPr lang="en-US" sz="1600" dirty="0" smtClean="0"/>
          </a:p>
          <a:p>
            <a:pPr lvl="1"/>
            <a:r>
              <a:rPr lang="en-US" sz="1600" dirty="0" err="1"/>
              <a:t>UIKit</a:t>
            </a:r>
            <a:r>
              <a:rPr lang="en-US" sz="1600" dirty="0"/>
              <a:t> (iOS/</a:t>
            </a:r>
            <a:r>
              <a:rPr lang="en-US" sz="1600" dirty="0" err="1"/>
              <a:t>tvOS</a:t>
            </a:r>
            <a:r>
              <a:rPr lang="en-US" sz="1600" dirty="0"/>
              <a:t> User Interface)</a:t>
            </a:r>
          </a:p>
          <a:p>
            <a:pPr lvl="2"/>
            <a:r>
              <a:rPr lang="en-US" sz="1600" dirty="0" err="1" smtClean="0"/>
              <a:t>UIGestureRecognizer</a:t>
            </a:r>
            <a:endParaRPr lang="en-US" sz="1600" dirty="0"/>
          </a:p>
          <a:p>
            <a:pPr lvl="1"/>
            <a:r>
              <a:rPr lang="en-US" sz="1600" dirty="0" err="1" smtClean="0"/>
              <a:t>SpriteKit</a:t>
            </a:r>
            <a:r>
              <a:rPr lang="en-US" sz="1600" dirty="0" smtClean="0"/>
              <a:t> (2D) / </a:t>
            </a:r>
            <a:r>
              <a:rPr lang="en-US" sz="1600" dirty="0" err="1" smtClean="0"/>
              <a:t>SceneKit</a:t>
            </a:r>
            <a:r>
              <a:rPr lang="en-US" sz="1600" dirty="0" smtClean="0"/>
              <a:t> (3D)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259" y="1651001"/>
            <a:ext cx="2190376" cy="219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03940" y="2503557"/>
            <a:ext cx="41361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Helvetica" charset="0"/>
                <a:ea typeface="Helvetica" charset="0"/>
                <a:cs typeface="Helvetica" charset="0"/>
              </a:rPr>
              <a:t>The walkthrough!</a:t>
            </a:r>
            <a:endParaRPr lang="en-US" sz="4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81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4932" y="516591"/>
            <a:ext cx="2963064" cy="1206695"/>
          </a:xfrm>
        </p:spPr>
        <p:txBody>
          <a:bodyPr/>
          <a:lstStyle/>
          <a:p>
            <a:r>
              <a:rPr lang="en-US" dirty="0" smtClean="0"/>
              <a:t>Model-View-Controller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76705"/>
            <a:ext cx="5490564" cy="3925297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4864" y="2036363"/>
            <a:ext cx="2743200" cy="3253693"/>
          </a:xfrm>
        </p:spPr>
        <p:txBody>
          <a:bodyPr>
            <a:normAutofit/>
          </a:bodyPr>
          <a:lstStyle/>
          <a:p>
            <a:pPr marL="171450" indent="-171450">
              <a:buClr>
                <a:schemeClr val="bg1"/>
              </a:buClr>
              <a:buFont typeface="Arial" charset="0"/>
              <a:buChar char="•"/>
            </a:pPr>
            <a:r>
              <a:rPr lang="en-US" sz="1600" dirty="0" smtClean="0"/>
              <a:t>Model</a:t>
            </a:r>
          </a:p>
          <a:p>
            <a:pPr marL="514350" lvl="1" indent="-171450">
              <a:buClr>
                <a:schemeClr val="bg1"/>
              </a:buClr>
              <a:buFont typeface="Arial" charset="0"/>
              <a:buChar char="•"/>
            </a:pPr>
            <a:r>
              <a:rPr lang="en-US" sz="1200" dirty="0" smtClean="0">
                <a:solidFill>
                  <a:schemeClr val="bg1"/>
                </a:solidFill>
              </a:rPr>
              <a:t>Data, App Data</a:t>
            </a:r>
            <a:r>
              <a:rPr lang="is-IS" sz="1200" dirty="0" smtClean="0">
                <a:solidFill>
                  <a:schemeClr val="bg1"/>
                </a:solidFill>
              </a:rPr>
              <a:t>…</a:t>
            </a:r>
          </a:p>
          <a:p>
            <a:pPr marL="171450" indent="-171450">
              <a:buClr>
                <a:schemeClr val="bg1"/>
              </a:buClr>
              <a:buFont typeface="Arial" charset="0"/>
              <a:buChar char="•"/>
            </a:pPr>
            <a:r>
              <a:rPr lang="is-IS" sz="1600" dirty="0" smtClean="0"/>
              <a:t>View</a:t>
            </a:r>
          </a:p>
          <a:p>
            <a:pPr marL="514350" lvl="1" indent="-171450">
              <a:buClr>
                <a:schemeClr val="bg1"/>
              </a:buClr>
              <a:buFont typeface="Arial" charset="0"/>
              <a:buChar char="•"/>
            </a:pPr>
            <a:r>
              <a:rPr lang="is-IS" sz="1200" dirty="0" smtClean="0">
                <a:solidFill>
                  <a:schemeClr val="bg1"/>
                </a:solidFill>
              </a:rPr>
              <a:t>UIView</a:t>
            </a:r>
          </a:p>
          <a:p>
            <a:pPr marL="514350" lvl="1" indent="-171450">
              <a:buClr>
                <a:schemeClr val="bg1"/>
              </a:buClr>
              <a:buFont typeface="Arial" charset="0"/>
              <a:buChar char="•"/>
            </a:pPr>
            <a:r>
              <a:rPr lang="is-IS" sz="1200" dirty="0" smtClean="0">
                <a:solidFill>
                  <a:schemeClr val="bg1"/>
                </a:solidFill>
              </a:rPr>
              <a:t>UITableView</a:t>
            </a:r>
          </a:p>
          <a:p>
            <a:pPr marL="514350" lvl="1" indent="-171450">
              <a:buClr>
                <a:schemeClr val="bg1"/>
              </a:buClr>
              <a:buFont typeface="Arial" charset="0"/>
              <a:buChar char="•"/>
            </a:pPr>
            <a:r>
              <a:rPr lang="is-IS" sz="1200" dirty="0" smtClean="0">
                <a:solidFill>
                  <a:schemeClr val="bg1"/>
                </a:solidFill>
              </a:rPr>
              <a:t>UITabBar</a:t>
            </a:r>
          </a:p>
          <a:p>
            <a:pPr marL="171450" indent="-171450">
              <a:buClr>
                <a:schemeClr val="bg1"/>
              </a:buClr>
              <a:buFont typeface="Arial" charset="0"/>
              <a:buChar char="•"/>
            </a:pPr>
            <a:r>
              <a:rPr lang="is-IS" sz="1600" dirty="0" smtClean="0"/>
              <a:t>Controller</a:t>
            </a:r>
          </a:p>
          <a:p>
            <a:pPr marL="514350" lvl="1" indent="-171450">
              <a:buClr>
                <a:schemeClr val="bg1"/>
              </a:buClr>
              <a:buFont typeface="Arial" charset="0"/>
              <a:buChar char="•"/>
            </a:pPr>
            <a:r>
              <a:rPr lang="is-IS" sz="1200" dirty="0" smtClean="0">
                <a:solidFill>
                  <a:schemeClr val="bg1"/>
                </a:solidFill>
              </a:rPr>
              <a:t>UIViewController</a:t>
            </a:r>
          </a:p>
          <a:p>
            <a:pPr marL="514350" lvl="1" indent="-171450">
              <a:buClr>
                <a:schemeClr val="bg1"/>
              </a:buClr>
              <a:buFont typeface="Arial" charset="0"/>
              <a:buChar char="•"/>
            </a:pPr>
            <a:r>
              <a:rPr lang="is-IS" sz="1200" dirty="0" smtClean="0">
                <a:solidFill>
                  <a:schemeClr val="bg1"/>
                </a:solidFill>
              </a:rPr>
              <a:t>UITableViewController</a:t>
            </a:r>
          </a:p>
          <a:p>
            <a:pPr marL="514350" lvl="1" indent="-171450">
              <a:buClr>
                <a:schemeClr val="bg1"/>
              </a:buClr>
              <a:buFont typeface="Arial" charset="0"/>
              <a:buChar char="•"/>
            </a:pPr>
            <a:r>
              <a:rPr lang="is-IS" sz="1200" dirty="0" smtClean="0">
                <a:solidFill>
                  <a:schemeClr val="bg1"/>
                </a:solidFill>
              </a:rPr>
              <a:t>UITabBarController</a:t>
            </a:r>
          </a:p>
          <a:p>
            <a:pPr marL="514350" lvl="1" indent="-171450">
              <a:buClr>
                <a:schemeClr val="bg1"/>
              </a:buClr>
              <a:buFont typeface="Arial" charset="0"/>
              <a:buChar char="•"/>
            </a:pPr>
            <a:r>
              <a:rPr lang="is-IS" sz="1200" dirty="0" smtClean="0">
                <a:solidFill>
                  <a:schemeClr val="bg1"/>
                </a:solidFill>
              </a:rPr>
              <a:t>UINavigationController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55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Delegate / Data Sources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324" y="2595282"/>
            <a:ext cx="5249739" cy="2660717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600" dirty="0" smtClean="0"/>
              <a:t>Delegation - a </a:t>
            </a:r>
            <a:r>
              <a:rPr lang="en-US" sz="1600" dirty="0"/>
              <a:t>simple and powerful pattern in which one object in a program acts on behalf of, or in coordination with, another object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48" y="255377"/>
            <a:ext cx="4619328" cy="212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586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847684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2012-07-18T04:03:00+00:00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1597836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TP103031012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087C0F-7449-45C4-B248-63D02665BF1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B928D1E-68BA-412E-B34A-7160A7263FC7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3.xml><?xml version="1.0" encoding="utf-8"?>
<ds:datastoreItem xmlns:ds="http://schemas.openxmlformats.org/officeDocument/2006/customXml" ds:itemID="{0027F40F-7FFE-4D81-968A-CAB5CADFEA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0</TotalTime>
  <Words>299</Words>
  <Application>Microsoft Macintosh PowerPoint</Application>
  <PresentationFormat>On-screen Show (16:10)</PresentationFormat>
  <Paragraphs>85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Helvetica</vt:lpstr>
      <vt:lpstr>Helvetica Neue</vt:lpstr>
      <vt:lpstr>Arial</vt:lpstr>
      <vt:lpstr>Diamond Grid 16x9</vt:lpstr>
      <vt:lpstr>iOS Development Workshop</vt:lpstr>
      <vt:lpstr>Kalvin Loc</vt:lpstr>
      <vt:lpstr>Pokémon!</vt:lpstr>
      <vt:lpstr>📱iOS</vt:lpstr>
      <vt:lpstr>Swift</vt:lpstr>
      <vt:lpstr>Cocoa Touch</vt:lpstr>
      <vt:lpstr>PowerPoint Presentation</vt:lpstr>
      <vt:lpstr>Model-View-Controller</vt:lpstr>
      <vt:lpstr>Delegate / Data Sources</vt:lpstr>
      <vt:lpstr>Where to go from here?</vt:lpstr>
      <vt:lpstr>iOS Dev Resources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Kalvin Loc</dc:creator>
  <cp:lastModifiedBy/>
  <cp:revision>1</cp:revision>
  <cp:lastPrinted>2016-02-21T08:20:47Z</cp:lastPrinted>
  <dcterms:created xsi:type="dcterms:W3CDTF">2016-02-21T03:18:00Z</dcterms:created>
  <dcterms:modified xsi:type="dcterms:W3CDTF">2016-03-02T19:31:29Z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